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5" r:id="rId2"/>
    <p:sldId id="256" r:id="rId3"/>
    <p:sldId id="258" r:id="rId4"/>
    <p:sldId id="259" r:id="rId5"/>
    <p:sldId id="260" r:id="rId6"/>
    <p:sldId id="274" r:id="rId7"/>
    <p:sldId id="273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B6E7-F8DC-46FB-BD5E-4F0D3241EAA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6525E-BA91-4E2C-A6C8-C5D751810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AD97DA-2FD8-410A-8B20-AD23749E734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0726B4-084C-4A84-B784-74BE3C5A0B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476673"/>
            <a:ext cx="6264696" cy="6480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700" dirty="0"/>
              <a:t>КИЇВСЬКИЙ УНІВЕРСИТЕТ ІМЕНІ БОРИСА ГРІНЧЕНКА</a:t>
            </a:r>
          </a:p>
          <a:p>
            <a:pPr algn="ctr"/>
            <a:r>
              <a:rPr lang="ru-RU" sz="1700" dirty="0"/>
              <a:t>ІНСТИТУТ ПІСЛЯДИПЛОМНОЇ ПЕДАГОГІЧНОЇ ОСВІТИ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5567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Кафедра методики мов та літератури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56490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ВИПУСКНА </a:t>
            </a:r>
            <a:r>
              <a:rPr lang="ru-RU" b="1" dirty="0" smtClean="0"/>
              <a:t>РОБОТА</a:t>
            </a:r>
          </a:p>
          <a:p>
            <a:pPr algn="ctr"/>
            <a:r>
              <a:rPr lang="uk-UA" b="1" dirty="0" smtClean="0"/>
              <a:t>Основні групи фразеологізмів</a:t>
            </a:r>
          </a:p>
          <a:p>
            <a:pPr algn="ctr"/>
            <a:r>
              <a:rPr lang="uk-UA" b="1" dirty="0" smtClean="0"/>
              <a:t>(10 клас)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1246" y="3861048"/>
            <a:ext cx="37634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	</a:t>
            </a:r>
            <a:r>
              <a:rPr lang="ru-RU" sz="1400" dirty="0" err="1"/>
              <a:t>Виконав</a:t>
            </a:r>
            <a:r>
              <a:rPr lang="ru-RU" sz="1400" dirty="0"/>
              <a:t>(-ла)</a:t>
            </a:r>
          </a:p>
          <a:p>
            <a:pPr algn="r"/>
            <a:r>
              <a:rPr lang="ru-RU" sz="1400" dirty="0" smtClean="0"/>
              <a:t>Сидоренко Н.В.</a:t>
            </a:r>
          </a:p>
          <a:p>
            <a:pPr algn="r"/>
            <a:r>
              <a:rPr lang="ru-RU" sz="1400" dirty="0" smtClean="0"/>
              <a:t> учитель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літератури</a:t>
            </a:r>
            <a:endParaRPr lang="ru-RU" sz="1400" dirty="0"/>
          </a:p>
          <a:p>
            <a:pPr algn="r"/>
            <a:r>
              <a:rPr lang="ru-RU" sz="1400" dirty="0" err="1" smtClean="0"/>
              <a:t>ліцей</a:t>
            </a:r>
            <a:r>
              <a:rPr lang="ru-RU" sz="1400" dirty="0" smtClean="0"/>
              <a:t> «</a:t>
            </a:r>
            <a:r>
              <a:rPr lang="ru-RU" sz="1400" dirty="0" err="1" smtClean="0"/>
              <a:t>Універсум</a:t>
            </a:r>
            <a:r>
              <a:rPr lang="ru-RU" sz="1400" dirty="0" smtClean="0"/>
              <a:t>»</a:t>
            </a:r>
            <a:endParaRPr lang="ru-RU" sz="1400" dirty="0"/>
          </a:p>
          <a:p>
            <a:pPr algn="r"/>
            <a:r>
              <a:rPr lang="ru-RU" sz="1400" dirty="0" err="1" smtClean="0"/>
              <a:t>Шевченківського</a:t>
            </a:r>
            <a:r>
              <a:rPr lang="ru-RU" sz="1400" dirty="0" smtClean="0"/>
              <a:t>  </a:t>
            </a:r>
            <a:r>
              <a:rPr lang="ru-RU" sz="1400" dirty="0"/>
              <a:t>району м. </a:t>
            </a:r>
            <a:r>
              <a:rPr lang="ru-RU" sz="1400" dirty="0" err="1"/>
              <a:t>Києва</a:t>
            </a:r>
            <a:endParaRPr lang="ru-RU" sz="1400" dirty="0"/>
          </a:p>
          <a:p>
            <a:pPr algn="r"/>
            <a:endParaRPr lang="ru-RU" sz="1400" dirty="0" smtClean="0"/>
          </a:p>
          <a:p>
            <a:pPr algn="r"/>
            <a:r>
              <a:rPr lang="ru-RU" sz="1400" dirty="0" err="1" smtClean="0"/>
              <a:t>Керівник</a:t>
            </a:r>
            <a:r>
              <a:rPr lang="ru-RU" sz="1400" dirty="0"/>
              <a:t>:    </a:t>
            </a:r>
            <a:r>
              <a:rPr lang="ru-RU" sz="1400" dirty="0" smtClean="0"/>
              <a:t>Глазова О.П.</a:t>
            </a: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6293" y="6165304"/>
            <a:ext cx="230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Київ 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80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936104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Передати одним словом значення поданих фразеологізмів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3600400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dirty="0" smtClean="0"/>
              <a:t>1. Кури не клюють</a:t>
            </a:r>
          </a:p>
          <a:p>
            <a:pPr marL="45720" indent="0">
              <a:buNone/>
            </a:pPr>
            <a:r>
              <a:rPr lang="uk-UA" dirty="0" smtClean="0"/>
              <a:t>2. Ведмідь на вухо наступив</a:t>
            </a:r>
          </a:p>
          <a:p>
            <a:pPr marL="45720" indent="0">
              <a:buNone/>
            </a:pPr>
            <a:r>
              <a:rPr lang="uk-UA" dirty="0" smtClean="0"/>
              <a:t>3. Запахло смаженим</a:t>
            </a:r>
          </a:p>
          <a:p>
            <a:pPr marL="45720" indent="0">
              <a:buNone/>
            </a:pPr>
            <a:r>
              <a:rPr lang="uk-UA" dirty="0" smtClean="0"/>
              <a:t>4. Вітер у голові</a:t>
            </a:r>
          </a:p>
          <a:p>
            <a:pPr marL="45720" indent="0">
              <a:buNone/>
            </a:pPr>
            <a:r>
              <a:rPr lang="uk-UA" dirty="0" smtClean="0"/>
              <a:t>5. Допекти до живого</a:t>
            </a:r>
          </a:p>
          <a:p>
            <a:pPr marL="45720" indent="0">
              <a:buNone/>
            </a:pPr>
            <a:r>
              <a:rPr lang="uk-UA" dirty="0" smtClean="0"/>
              <a:t>6. Хоч око вийми</a:t>
            </a:r>
          </a:p>
          <a:p>
            <a:pPr marL="45720" indent="0">
              <a:buNone/>
            </a:pPr>
            <a:r>
              <a:rPr lang="uk-UA" dirty="0" smtClean="0"/>
              <a:t>7. Топтати в болото</a:t>
            </a:r>
          </a:p>
          <a:p>
            <a:pPr marL="45720" indent="0">
              <a:buNone/>
            </a:pPr>
            <a:r>
              <a:rPr lang="uk-UA" dirty="0" smtClean="0"/>
              <a:t>8. Як гриби після дощу</a:t>
            </a:r>
          </a:p>
          <a:p>
            <a:pPr marL="45720" indent="0">
              <a:buNone/>
            </a:pPr>
            <a:r>
              <a:rPr lang="uk-UA" dirty="0" smtClean="0"/>
              <a:t>9. Хоч викрути</a:t>
            </a:r>
          </a:p>
          <a:p>
            <a:pPr marL="45720" indent="0">
              <a:buNone/>
            </a:pPr>
            <a:r>
              <a:rPr lang="uk-UA" dirty="0" smtClean="0"/>
              <a:t>10. Гайки закрутити</a:t>
            </a:r>
          </a:p>
          <a:p>
            <a:pPr marL="45720" indent="0">
              <a:buNone/>
            </a:pPr>
            <a:r>
              <a:rPr lang="uk-UA" dirty="0" smtClean="0"/>
              <a:t>11. Хоч лопатою загрібай</a:t>
            </a:r>
          </a:p>
          <a:p>
            <a:pPr marL="45720" indent="0">
              <a:buNone/>
            </a:pPr>
            <a:r>
              <a:rPr lang="uk-UA" dirty="0" smtClean="0"/>
              <a:t>12. Як кіт наплакав</a:t>
            </a:r>
          </a:p>
          <a:p>
            <a:pPr marL="45720" indent="0">
              <a:buNone/>
            </a:pPr>
            <a:r>
              <a:rPr lang="uk-UA" dirty="0" smtClean="0"/>
              <a:t>13. Як п'яте колесо до возу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346704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dirty="0" smtClean="0"/>
              <a:t> - багато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глухий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небезпечно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легковажний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схвилювати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темно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принижувати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рясно</a:t>
            </a:r>
          </a:p>
          <a:p>
            <a:pPr marL="45720" indent="0">
              <a:buNone/>
            </a:pPr>
            <a:r>
              <a:rPr lang="uk-UA" dirty="0" smtClean="0"/>
              <a:t> - мокрий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притиснути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дуже багато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дуже мало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хто-небудь зайвий, непотрібний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32848" cy="64807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Додати замість крапок фразеологізми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968552" cy="3096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uk-UA" dirty="0" smtClean="0"/>
              <a:t>1. Нові будинки ростуть як…</a:t>
            </a:r>
          </a:p>
          <a:p>
            <a:pPr marL="45720" indent="0">
              <a:buNone/>
            </a:pPr>
            <a:r>
              <a:rPr lang="uk-UA" dirty="0" smtClean="0"/>
              <a:t>2. Крутитися з ранку до вечора як…</a:t>
            </a:r>
          </a:p>
          <a:p>
            <a:pPr marL="45720" indent="0">
              <a:buNone/>
            </a:pPr>
            <a:r>
              <a:rPr lang="uk-UA" dirty="0" smtClean="0"/>
              <a:t>3. Ми з сестрою схожі як…</a:t>
            </a:r>
          </a:p>
          <a:p>
            <a:pPr marL="45720" indent="0">
              <a:buNone/>
            </a:pPr>
            <a:r>
              <a:rPr lang="uk-UA" dirty="0" smtClean="0"/>
              <a:t>4. Приїзд давніх друзів був як…</a:t>
            </a:r>
          </a:p>
          <a:p>
            <a:pPr marL="45720" indent="0">
              <a:buNone/>
            </a:pPr>
            <a:r>
              <a:rPr lang="uk-UA" dirty="0" smtClean="0"/>
              <a:t>5. Дощу цієї весни було мало як…</a:t>
            </a:r>
          </a:p>
          <a:p>
            <a:pPr marL="45720" indent="0">
              <a:buNone/>
            </a:pPr>
            <a:r>
              <a:rPr lang="uk-UA" dirty="0" smtClean="0"/>
              <a:t>6. Навколо була пітьма хоч…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80112" y="1412776"/>
            <a:ext cx="3346704" cy="3096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uk-UA" dirty="0" smtClean="0"/>
              <a:t> - гриби після дощу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муха в окропі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дві краплі води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сніг на голову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кіт наплакав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в око стрель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8663" y="1638242"/>
            <a:ext cx="1603058" cy="8640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775" y="2529722"/>
            <a:ext cx="1603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512511" cy="64807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Дібрати до фразеологізмів антоніми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3346704" cy="3960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 smtClean="0"/>
              <a:t>1. Зазнати поразки</a:t>
            </a:r>
          </a:p>
          <a:p>
            <a:pPr marL="45720" indent="0">
              <a:buNone/>
            </a:pPr>
            <a:r>
              <a:rPr lang="uk-UA" dirty="0" smtClean="0"/>
              <a:t>2. Хоч голки збирай</a:t>
            </a:r>
          </a:p>
          <a:p>
            <a:pPr marL="45720" indent="0">
              <a:buNone/>
            </a:pPr>
            <a:r>
              <a:rPr lang="uk-UA" dirty="0" smtClean="0"/>
              <a:t>3. Як кішка з собакою</a:t>
            </a:r>
          </a:p>
          <a:p>
            <a:pPr marL="45720" indent="0">
              <a:buNone/>
            </a:pPr>
            <a:r>
              <a:rPr lang="uk-UA" dirty="0" smtClean="0"/>
              <a:t>4. Вести вперед</a:t>
            </a:r>
          </a:p>
          <a:p>
            <a:pPr marL="45720" indent="0">
              <a:buNone/>
            </a:pPr>
            <a:r>
              <a:rPr lang="uk-UA" dirty="0" smtClean="0"/>
              <a:t>5. Іти з миром</a:t>
            </a:r>
          </a:p>
          <a:p>
            <a:pPr marL="45720" indent="0">
              <a:buNone/>
            </a:pPr>
            <a:r>
              <a:rPr lang="uk-UA" dirty="0" smtClean="0"/>
              <a:t>6. Підносити до неба</a:t>
            </a:r>
          </a:p>
          <a:p>
            <a:pPr marL="45720" indent="0">
              <a:buNone/>
            </a:pPr>
            <a:r>
              <a:rPr lang="uk-UA" dirty="0" smtClean="0"/>
              <a:t>7. Рукою подати</a:t>
            </a:r>
          </a:p>
          <a:p>
            <a:pPr marL="45720" indent="0">
              <a:buNone/>
            </a:pPr>
            <a:r>
              <a:rPr lang="uk-UA" dirty="0" smtClean="0"/>
              <a:t>8. Звернути увагу</a:t>
            </a:r>
          </a:p>
          <a:p>
            <a:pPr marL="45720" indent="0">
              <a:buNone/>
            </a:pPr>
            <a:r>
              <a:rPr lang="uk-UA" dirty="0" smtClean="0"/>
              <a:t>9. Приходити до пам'яті</a:t>
            </a:r>
          </a:p>
          <a:p>
            <a:pPr marL="45720" indent="0">
              <a:buNone/>
            </a:pPr>
            <a:r>
              <a:rPr lang="uk-UA" dirty="0" smtClean="0"/>
              <a:t>10. Набратися сил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1412776"/>
            <a:ext cx="3346704" cy="3960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святкувати перемогу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хоч око </a:t>
            </a:r>
            <a:r>
              <a:rPr lang="uk-UA" dirty="0" err="1" smtClean="0"/>
              <a:t>виколи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 - душа в душу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пасти задніх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іти з війною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топтати в болото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за тридев'ять земель 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звернути увагу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</a:t>
            </a:r>
            <a:r>
              <a:rPr lang="uk-UA" dirty="0" smtClean="0"/>
              <a:t>втратити </a:t>
            </a:r>
            <a:r>
              <a:rPr lang="uk-UA" dirty="0" smtClean="0"/>
              <a:t>свідомість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вибитися із сил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2443931" cy="27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64807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Замінити подані вирази фразеологічними зворотами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248472" cy="3474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 smtClean="0"/>
              <a:t>1. Дуже тісно</a:t>
            </a:r>
          </a:p>
          <a:p>
            <a:pPr marL="45720" indent="0">
              <a:buNone/>
            </a:pPr>
            <a:r>
              <a:rPr lang="uk-UA" dirty="0" smtClean="0"/>
              <a:t>2. Дуже голодний</a:t>
            </a:r>
          </a:p>
          <a:p>
            <a:pPr marL="45720" indent="0">
              <a:buNone/>
            </a:pPr>
            <a:r>
              <a:rPr lang="uk-UA" dirty="0" smtClean="0"/>
              <a:t>3. Знати дуже добре</a:t>
            </a:r>
          </a:p>
          <a:p>
            <a:pPr marL="45720" indent="0">
              <a:buNone/>
            </a:pPr>
            <a:r>
              <a:rPr lang="uk-UA" dirty="0" smtClean="0"/>
              <a:t>4. Дуже молодий, недосвідчений</a:t>
            </a:r>
          </a:p>
          <a:p>
            <a:pPr marL="45720" indent="0">
              <a:buNone/>
            </a:pPr>
            <a:r>
              <a:rPr lang="uk-UA" dirty="0" smtClean="0"/>
              <a:t>5. Здоровий, рожевощокий</a:t>
            </a:r>
          </a:p>
          <a:p>
            <a:pPr marL="45720" indent="0">
              <a:buNone/>
            </a:pPr>
            <a:r>
              <a:rPr lang="uk-UA" dirty="0" smtClean="0"/>
              <a:t>6. Бешкетувати, чинити безладдя</a:t>
            </a:r>
          </a:p>
          <a:p>
            <a:pPr marL="45720" indent="0">
              <a:buNone/>
            </a:pPr>
            <a:r>
              <a:rPr lang="uk-UA" dirty="0" smtClean="0"/>
              <a:t>7. Дуже добре, чітко, виразно</a:t>
            </a:r>
          </a:p>
          <a:p>
            <a:pPr marL="45720" indent="0">
              <a:buNone/>
            </a:pPr>
            <a:r>
              <a:rPr lang="uk-UA" dirty="0" smtClean="0"/>
              <a:t>8. Підпалити</a:t>
            </a:r>
          </a:p>
          <a:p>
            <a:pPr marL="45720" indent="0">
              <a:buNone/>
            </a:pPr>
            <a:r>
              <a:rPr lang="uk-UA" dirty="0" smtClean="0"/>
              <a:t>9. Знищити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1484784"/>
            <a:ext cx="3600400" cy="3474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ніде голці впасти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голодний як вовк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знати як свої п'ять пальців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каші мало з'їв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кров з молоком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ходити на голові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як на долоні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пустити півня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- стерти в порошок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5184"/>
            <a:ext cx="7416823" cy="16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8521"/>
            <a:ext cx="9036496" cy="63857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4941168"/>
            <a:ext cx="3096344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Тести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2741656"/>
            <a:ext cx="2915816" cy="4117485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20879" cy="6120679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1. У якому рядку словосполучення є фразеологізмами?</a:t>
            </a:r>
          </a:p>
          <a:p>
            <a:r>
              <a:rPr lang="uk-UA" dirty="0" smtClean="0"/>
              <a:t>а) хотіти їсти, швидко втекти, говорити навмисне, уважно дивитися;</a:t>
            </a:r>
          </a:p>
          <a:p>
            <a:r>
              <a:rPr lang="uk-UA" dirty="0" smtClean="0"/>
              <a:t>б) дотепний чоловік, покірна людина, балакуча жінка, вродлива дівчинка;</a:t>
            </a:r>
          </a:p>
          <a:p>
            <a:r>
              <a:rPr lang="uk-UA" dirty="0" smtClean="0"/>
              <a:t>в) пропустити повз вуха, писана красуня, кипіти від злості, хапати дрижаки</a:t>
            </a:r>
            <a:r>
              <a:rPr lang="ru-RU" dirty="0" smtClean="0"/>
              <a:t>;</a:t>
            </a:r>
          </a:p>
          <a:p>
            <a:r>
              <a:rPr lang="uk-UA" dirty="0" smtClean="0"/>
              <a:t>г) надокучати товаришеві, дорога річ, повісити пальто, кипить вода.</a:t>
            </a:r>
          </a:p>
          <a:p>
            <a:endParaRPr lang="uk-UA" dirty="0" smtClean="0"/>
          </a:p>
          <a:p>
            <a:r>
              <a:rPr lang="uk-UA" b="1" dirty="0" smtClean="0"/>
              <a:t>2. Який фразеологізм є антонімом до вислову «стояти як пень»?</a:t>
            </a:r>
          </a:p>
          <a:p>
            <a:r>
              <a:rPr lang="uk-UA" dirty="0" smtClean="0"/>
              <a:t>а) стояти на власних ногах;</a:t>
            </a:r>
          </a:p>
          <a:p>
            <a:r>
              <a:rPr lang="uk-UA" dirty="0" smtClean="0"/>
              <a:t>б) стояти на краю безодні;</a:t>
            </a:r>
          </a:p>
          <a:p>
            <a:r>
              <a:rPr lang="uk-UA" dirty="0" smtClean="0"/>
              <a:t>в) сидіти склавши руки;</a:t>
            </a:r>
          </a:p>
          <a:p>
            <a:r>
              <a:rPr lang="uk-UA" dirty="0" smtClean="0"/>
              <a:t>г) бігти стрімголов.</a:t>
            </a:r>
          </a:p>
          <a:p>
            <a:endParaRPr lang="ru-RU" dirty="0" smtClean="0"/>
          </a:p>
          <a:p>
            <a:r>
              <a:rPr lang="uk-UA" b="1" dirty="0" smtClean="0"/>
              <a:t>3. У якому рядку подано фразеологізм, що відповідає слову «соромитися»?</a:t>
            </a:r>
          </a:p>
          <a:p>
            <a:r>
              <a:rPr lang="uk-UA" dirty="0" smtClean="0"/>
              <a:t>а) тримати носа за вітром;</a:t>
            </a:r>
          </a:p>
          <a:p>
            <a:r>
              <a:rPr lang="uk-UA" dirty="0" smtClean="0"/>
              <a:t>б) ховати очі;</a:t>
            </a:r>
          </a:p>
          <a:p>
            <a:r>
              <a:rPr lang="uk-UA" dirty="0" smtClean="0"/>
              <a:t>в) ховатися за чужу спину;</a:t>
            </a:r>
          </a:p>
          <a:p>
            <a:r>
              <a:rPr lang="uk-UA" dirty="0" smtClean="0"/>
              <a:t>г) із шкіри </a:t>
            </a:r>
            <a:r>
              <a:rPr lang="uk-UA" dirty="0" smtClean="0"/>
              <a:t>лізти.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5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3" y="404664"/>
            <a:ext cx="7560840" cy="604867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4. </a:t>
            </a:r>
            <a:r>
              <a:rPr lang="uk-UA" b="1" dirty="0" smtClean="0"/>
              <a:t>Виберіть значення фразеологізму «скалити зуби».</a:t>
            </a:r>
          </a:p>
          <a:p>
            <a:r>
              <a:rPr lang="uk-UA" dirty="0" smtClean="0"/>
              <a:t>а) сміятися;</a:t>
            </a:r>
          </a:p>
          <a:p>
            <a:r>
              <a:rPr lang="uk-UA" dirty="0" smtClean="0"/>
              <a:t>б) кричати;</a:t>
            </a:r>
          </a:p>
          <a:p>
            <a:r>
              <a:rPr lang="uk-UA" dirty="0" smtClean="0"/>
              <a:t>в) сердитися;</a:t>
            </a:r>
          </a:p>
          <a:p>
            <a:r>
              <a:rPr lang="uk-UA" dirty="0" smtClean="0"/>
              <a:t>г) сваритися.</a:t>
            </a:r>
          </a:p>
          <a:p>
            <a:endParaRPr lang="uk-UA" dirty="0"/>
          </a:p>
          <a:p>
            <a:r>
              <a:rPr lang="uk-UA" b="1" dirty="0" smtClean="0"/>
              <a:t>5. Позначте правильне значення фразеологізму «мокрим рядном накрити».</a:t>
            </a:r>
          </a:p>
          <a:p>
            <a:r>
              <a:rPr lang="uk-UA" dirty="0" smtClean="0"/>
              <a:t>а) улесливо звеличувати;</a:t>
            </a:r>
          </a:p>
          <a:p>
            <a:r>
              <a:rPr lang="uk-UA" dirty="0" smtClean="0"/>
              <a:t>б) удавати з себе нещасного;</a:t>
            </a:r>
          </a:p>
          <a:p>
            <a:r>
              <a:rPr lang="uk-UA" dirty="0" smtClean="0"/>
              <a:t>в) приховати чиїсь злі наміри;</a:t>
            </a:r>
          </a:p>
          <a:p>
            <a:r>
              <a:rPr lang="uk-UA" dirty="0" smtClean="0"/>
              <a:t>г) раптом накинутися з лайкою.</a:t>
            </a:r>
          </a:p>
          <a:p>
            <a:endParaRPr lang="uk-UA" dirty="0"/>
          </a:p>
          <a:p>
            <a:r>
              <a:rPr lang="uk-UA" b="1" dirty="0" smtClean="0"/>
              <a:t>6. Позначте фразеологізм який є синонімом до слова «засоромитися».</a:t>
            </a:r>
          </a:p>
          <a:p>
            <a:r>
              <a:rPr lang="uk-UA" dirty="0" smtClean="0"/>
              <a:t>а) як рак свисне;</a:t>
            </a:r>
          </a:p>
          <a:p>
            <a:r>
              <a:rPr lang="uk-UA" dirty="0" smtClean="0"/>
              <a:t>б) пекти раків;</a:t>
            </a:r>
          </a:p>
          <a:p>
            <a:r>
              <a:rPr lang="uk-UA" dirty="0" smtClean="0"/>
              <a:t>в) пустити червоного півня;</a:t>
            </a:r>
          </a:p>
          <a:p>
            <a:r>
              <a:rPr lang="uk-UA" dirty="0" smtClean="0"/>
              <a:t>г) показати де раки зимують.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276" y="4610100"/>
            <a:ext cx="3810000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276" y="1862708"/>
            <a:ext cx="3810000" cy="68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276" y="958652"/>
            <a:ext cx="3810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08912" cy="590465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7. Установити відповідність між фразеологізмом та його тлумаченням.</a:t>
            </a:r>
          </a:p>
          <a:p>
            <a:r>
              <a:rPr lang="uk-UA" dirty="0" smtClean="0"/>
              <a:t>а) пекти раків                                  1. насміхатися</a:t>
            </a:r>
          </a:p>
          <a:p>
            <a:r>
              <a:rPr lang="uk-UA" dirty="0" smtClean="0"/>
              <a:t>б) замилювати очі                            2. червоніти</a:t>
            </a:r>
          </a:p>
          <a:p>
            <a:r>
              <a:rPr lang="uk-UA" dirty="0" smtClean="0"/>
              <a:t>в) розбити глека                              3. образитися</a:t>
            </a:r>
          </a:p>
          <a:p>
            <a:r>
              <a:rPr lang="uk-UA" dirty="0" smtClean="0"/>
              <a:t>г) повісити носа                               4. засмутитися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       5. брехати</a:t>
            </a:r>
          </a:p>
          <a:p>
            <a:r>
              <a:rPr lang="uk-UA" dirty="0" smtClean="0"/>
              <a:t>                                                        6. посваритися</a:t>
            </a:r>
          </a:p>
          <a:p>
            <a:endParaRPr lang="uk-UA" dirty="0" smtClean="0"/>
          </a:p>
          <a:p>
            <a:r>
              <a:rPr lang="uk-UA" b="1" dirty="0" smtClean="0"/>
              <a:t>8.</a:t>
            </a:r>
            <a:r>
              <a:rPr lang="ru-RU" b="1" dirty="0" smtClean="0"/>
              <a:t> </a:t>
            </a:r>
            <a:r>
              <a:rPr lang="uk-UA" b="1" dirty="0" smtClean="0"/>
              <a:t>Фразеологізмами є всі </a:t>
            </a:r>
            <a:r>
              <a:rPr lang="uk-UA" b="1" dirty="0" smtClean="0"/>
              <a:t>вислови, </a:t>
            </a:r>
            <a:r>
              <a:rPr lang="uk-UA" b="1" dirty="0" smtClean="0"/>
              <a:t>окрім</a:t>
            </a:r>
          </a:p>
          <a:p>
            <a:r>
              <a:rPr lang="uk-UA" dirty="0" smtClean="0"/>
              <a:t>а) ніде голці впасти;</a:t>
            </a:r>
          </a:p>
          <a:p>
            <a:r>
              <a:rPr lang="uk-UA" dirty="0" smtClean="0"/>
              <a:t>б) ніде голки взяти;</a:t>
            </a:r>
          </a:p>
          <a:p>
            <a:r>
              <a:rPr lang="uk-UA" dirty="0" smtClean="0"/>
              <a:t>в) хоч голки збирай;</a:t>
            </a:r>
          </a:p>
          <a:p>
            <a:r>
              <a:rPr lang="uk-UA" dirty="0" smtClean="0"/>
              <a:t>г) як нитка за голкою.</a:t>
            </a:r>
          </a:p>
          <a:p>
            <a:endParaRPr lang="uk-UA" dirty="0" smtClean="0"/>
          </a:p>
          <a:p>
            <a:r>
              <a:rPr lang="uk-UA" b="1" dirty="0" smtClean="0"/>
              <a:t>9. У фразеологізмах «великий…», «…становища», «…чи пропав», «сам собі..» замість крапок має бути слово</a:t>
            </a:r>
          </a:p>
          <a:p>
            <a:r>
              <a:rPr lang="uk-UA" dirty="0" smtClean="0"/>
              <a:t>а) брат;</a:t>
            </a:r>
          </a:p>
          <a:p>
            <a:r>
              <a:rPr lang="uk-UA" dirty="0" smtClean="0"/>
              <a:t>б) шляхтич;</a:t>
            </a:r>
          </a:p>
          <a:p>
            <a:r>
              <a:rPr lang="uk-UA" dirty="0" smtClean="0"/>
              <a:t>в) козак;</a:t>
            </a:r>
          </a:p>
          <a:p>
            <a:r>
              <a:rPr lang="uk-UA" dirty="0" smtClean="0"/>
              <a:t>г) пан.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884699"/>
            <a:ext cx="93610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а) – 2</a:t>
            </a:r>
          </a:p>
          <a:p>
            <a:r>
              <a:rPr lang="uk-UA" sz="1400" dirty="0" smtClean="0"/>
              <a:t>б) – 5</a:t>
            </a:r>
          </a:p>
          <a:p>
            <a:r>
              <a:rPr lang="uk-UA" sz="1400" dirty="0" smtClean="0"/>
              <a:t>в) – 6</a:t>
            </a:r>
          </a:p>
          <a:p>
            <a:r>
              <a:rPr lang="uk-UA" sz="1400" dirty="0" smtClean="0"/>
              <a:t>г) - 4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383086" cy="33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343"/>
            <a:ext cx="1480089" cy="657657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0342"/>
            <a:ext cx="1507735" cy="669941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0343"/>
            <a:ext cx="1480090" cy="6576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81" y="6172860"/>
            <a:ext cx="1541939" cy="6851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54093"/>
            <a:ext cx="1584175" cy="7039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54093"/>
            <a:ext cx="1584176" cy="7039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69" y="6172860"/>
            <a:ext cx="1584176" cy="703907"/>
          </a:xfrm>
          <a:prstGeom prst="rect">
            <a:avLst/>
          </a:prstGeom>
        </p:spPr>
      </p:pic>
      <p:sp>
        <p:nvSpPr>
          <p:cNvPr id="20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80919" cy="547260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uk-UA" b="1" dirty="0" smtClean="0"/>
              <a:t>10. У реченні «Після важкого дня я </a:t>
            </a:r>
            <a:r>
              <a:rPr lang="uk-UA" b="1" u="sng" dirty="0" smtClean="0"/>
              <a:t>дуже стомився</a:t>
            </a:r>
            <a:r>
              <a:rPr lang="uk-UA" b="1" dirty="0" smtClean="0"/>
              <a:t>» замість виділених слів доречний фразеологізм.</a:t>
            </a:r>
          </a:p>
          <a:p>
            <a:pPr marL="45720" indent="0">
              <a:buNone/>
            </a:pPr>
            <a:r>
              <a:rPr lang="uk-UA" dirty="0" smtClean="0"/>
              <a:t>а) не чув ні рук ні ніг;</a:t>
            </a:r>
          </a:p>
          <a:p>
            <a:pPr marL="45720" indent="0">
              <a:buNone/>
            </a:pPr>
            <a:r>
              <a:rPr lang="uk-UA" dirty="0" smtClean="0"/>
              <a:t>б) ні за цапову </a:t>
            </a:r>
            <a:r>
              <a:rPr lang="uk-UA" dirty="0" smtClean="0"/>
              <a:t>душу</a:t>
            </a:r>
            <a:r>
              <a:rPr lang="uk-UA" dirty="0" smtClean="0"/>
              <a:t>;</a:t>
            </a:r>
          </a:p>
          <a:p>
            <a:pPr marL="45720" indent="0">
              <a:buNone/>
            </a:pPr>
            <a:r>
              <a:rPr lang="uk-UA" dirty="0" smtClean="0"/>
              <a:t>в) землю під ногами не чув;</a:t>
            </a:r>
          </a:p>
          <a:p>
            <a:pPr marL="45720" indent="0">
              <a:buNone/>
            </a:pPr>
            <a:r>
              <a:rPr lang="uk-UA" dirty="0" smtClean="0"/>
              <a:t>г) ні риба ні м’ясо.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b="1" dirty="0" smtClean="0"/>
              <a:t>11. Неправильно визначено значення фразеологічного звороту</a:t>
            </a:r>
          </a:p>
          <a:p>
            <a:pPr marL="45720" indent="0">
              <a:buNone/>
            </a:pPr>
            <a:r>
              <a:rPr lang="uk-UA" dirty="0" smtClean="0"/>
              <a:t>а) у свинячий голос – дуже голосно, верескливо;</a:t>
            </a:r>
          </a:p>
          <a:p>
            <a:pPr marL="45720" indent="0">
              <a:buNone/>
            </a:pPr>
            <a:r>
              <a:rPr lang="uk-UA" dirty="0" smtClean="0"/>
              <a:t>б) шукати голку в сіні – намагатися знайти те, чого знайти </a:t>
            </a:r>
            <a:r>
              <a:rPr lang="uk-UA" dirty="0" smtClean="0"/>
              <a:t>не можна</a:t>
            </a:r>
            <a:r>
              <a:rPr lang="uk-UA" dirty="0" smtClean="0"/>
              <a:t>;</a:t>
            </a:r>
          </a:p>
          <a:p>
            <a:pPr marL="45720" indent="0">
              <a:buNone/>
            </a:pPr>
            <a:r>
              <a:rPr lang="uk-UA" dirty="0" smtClean="0"/>
              <a:t>в) цокотіти зубами – тремтіти від холоду, страху;</a:t>
            </a:r>
          </a:p>
          <a:p>
            <a:pPr marL="45720" indent="0">
              <a:buNone/>
            </a:pPr>
            <a:r>
              <a:rPr lang="uk-UA" dirty="0" smtClean="0"/>
              <a:t>г) брати за зябра – чинити на кого-небудь тиск, примушувати кого-небудь виконувати, зробити щось;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b="1" dirty="0" smtClean="0"/>
              <a:t>12. Не збігається за значенням з іншими фразеологізмами</a:t>
            </a:r>
          </a:p>
          <a:p>
            <a:pPr marL="45720" indent="0">
              <a:buNone/>
            </a:pPr>
            <a:r>
              <a:rPr lang="uk-UA" dirty="0" smtClean="0"/>
              <a:t>а) обдерти як липку;</a:t>
            </a:r>
          </a:p>
          <a:p>
            <a:pPr marL="45720" indent="0">
              <a:buNone/>
            </a:pPr>
            <a:r>
              <a:rPr lang="uk-UA" dirty="0" smtClean="0"/>
              <a:t>б) підвести під монастир;</a:t>
            </a:r>
          </a:p>
          <a:p>
            <a:pPr marL="45720" indent="0">
              <a:buNone/>
            </a:pPr>
            <a:r>
              <a:rPr lang="uk-UA" dirty="0" smtClean="0"/>
              <a:t>в) пустити з торбами;</a:t>
            </a:r>
          </a:p>
          <a:p>
            <a:pPr marL="45720" indent="0">
              <a:buNone/>
            </a:pPr>
            <a:r>
              <a:rPr lang="uk-UA" dirty="0" smtClean="0"/>
              <a:t>г) обібрати до нитки.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503470" cy="693229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22549" y="369801"/>
            <a:ext cx="5949282" cy="30963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Фразеологізми допомагають точно, влучно, дотепно та образно висловити думки, почуття, переживання, передати суть найскладніших явищ, оцінити їх й сформулювати узагальнення.</a:t>
            </a:r>
          </a:p>
          <a:p>
            <a:pPr marL="45720" indent="0">
              <a:buNone/>
            </a:pPr>
            <a:r>
              <a:rPr lang="uk-UA" dirty="0" smtClean="0"/>
              <a:t>Фразеологізми широко вживаються в усіх стилях мовлення, крім офіційно-ділового стилю.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5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332" y="2348880"/>
            <a:ext cx="7175351" cy="1793167"/>
          </a:xfr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О</a:t>
            </a:r>
            <a:r>
              <a:rPr lang="uk-UA" dirty="0" err="1" smtClean="0"/>
              <a:t>сновні</a:t>
            </a:r>
            <a:r>
              <a:rPr lang="uk-UA" dirty="0" smtClean="0"/>
              <a:t> групи фразеологізмів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960"/>
            <a:ext cx="8280920" cy="185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8064896" cy="20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548680"/>
            <a:ext cx="7416824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err="1"/>
              <a:t>Фразеологія</a:t>
            </a:r>
            <a:r>
              <a:rPr lang="ru-RU" dirty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мовознавства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звороти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склад </a:t>
            </a:r>
            <a:r>
              <a:rPr lang="ru-RU" dirty="0" err="1"/>
              <a:t>фразеологічних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і </a:t>
            </a:r>
            <a:r>
              <a:rPr lang="ru-RU" dirty="0" err="1"/>
              <a:t>висловів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Фразеологічні звороти, фразеологічні вирази, фразеологічні одиниці, фразеологізми – одиниці мовлення, що складаються з двох або більше компонентів і характеризуються відтворюваністю, цілісністю значення, стійкістю лексичного складу та будови.</a:t>
            </a:r>
          </a:p>
          <a:p>
            <a:endParaRPr lang="uk-UA" dirty="0"/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Наприклад: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пекти раків(червоніти)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р</a:t>
            </a:r>
            <a:r>
              <a:rPr lang="uk-UA" dirty="0" smtClean="0"/>
              <a:t>укою подати (близько)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о</a:t>
            </a:r>
            <a:r>
              <a:rPr lang="uk-UA" dirty="0" smtClean="0"/>
              <a:t>пустити голову (зажуритися)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х</a:t>
            </a:r>
            <a:r>
              <a:rPr lang="uk-UA" dirty="0" smtClean="0"/>
              <a:t>оч греблю гати (дуже багато) 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16" y="3933056"/>
            <a:ext cx="3165884" cy="22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76864" cy="39604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900" b="1" dirty="0" smtClean="0"/>
              <a:t>народна мова </a:t>
            </a:r>
            <a:r>
              <a:rPr lang="uk-UA" sz="1900" dirty="0" smtClean="0"/>
              <a:t>(</a:t>
            </a:r>
            <a:r>
              <a:rPr lang="uk-UA" sz="1900" i="1" dirty="0" smtClean="0"/>
              <a:t>як корова язиком злизала – зникло безслідно</a:t>
            </a:r>
            <a:r>
              <a:rPr lang="uk-UA" sz="19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900" b="1" dirty="0" smtClean="0"/>
              <a:t>вислови античних часів та біблійні </a:t>
            </a:r>
            <a:r>
              <a:rPr lang="uk-UA" sz="1900" i="1" dirty="0" smtClean="0"/>
              <a:t>(альфа і омега – початок і кінець чого-небудь, вавилонське стовпотворіння – повне безладдя);</a:t>
            </a:r>
            <a:endParaRPr lang="uk-UA" sz="1900" b="1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900" b="1" dirty="0" smtClean="0"/>
              <a:t>професійна лексика </a:t>
            </a:r>
            <a:r>
              <a:rPr lang="uk-UA" sz="1900" i="1" dirty="0" smtClean="0"/>
              <a:t>(грати першу скрипку – бути головним у якій-небудь справі);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900" b="1" dirty="0"/>
              <a:t>к</a:t>
            </a:r>
            <a:r>
              <a:rPr lang="uk-UA" sz="1900" b="1" dirty="0" smtClean="0"/>
              <a:t>рилаті вислови видатних людей </a:t>
            </a:r>
            <a:r>
              <a:rPr lang="uk-UA" sz="1900" i="1" dirty="0" smtClean="0"/>
              <a:t>(«Караюсь, мучусь, але не каюсь», - Т. Шевченко);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900" b="1" dirty="0" smtClean="0"/>
              <a:t>переклади іншомовних висловів </a:t>
            </a:r>
            <a:r>
              <a:rPr lang="uk-UA" sz="1900" i="1" dirty="0" smtClean="0"/>
              <a:t>(дивитися крізь пальці – (з нім.) </a:t>
            </a:r>
            <a:r>
              <a:rPr lang="uk-UA" sz="1900" i="1" dirty="0"/>
              <a:t>н</a:t>
            </a:r>
            <a:r>
              <a:rPr lang="uk-UA" sz="1900" i="1" dirty="0" smtClean="0"/>
              <a:t>е помічати недоліків).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20880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/>
              <a:t>Джерела фразеології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" y="476672"/>
            <a:ext cx="195088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7200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Три г</a:t>
            </a:r>
            <a:r>
              <a:rPr lang="uk-UA" sz="2800" dirty="0" smtClean="0"/>
              <a:t>рупи </a:t>
            </a:r>
            <a:r>
              <a:rPr lang="uk-UA" sz="2800" dirty="0" smtClean="0"/>
              <a:t>фразеологізмів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2808312" cy="936104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Фразеологічні зрощення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619672" y="2780928"/>
            <a:ext cx="2736304" cy="86409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Фразеологічні є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дності</a:t>
            </a:r>
            <a:endParaRPr lang="uk-UA" sz="18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8" y="4221088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Фразеологічні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сполучення</a:t>
            </a:r>
            <a:endParaRPr lang="uk-UA" sz="1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980728"/>
            <a:ext cx="3413612" cy="3434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5157192"/>
            <a:ext cx="835292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500" dirty="0">
                <a:solidFill>
                  <a:prstClr val="black"/>
                </a:solidFill>
              </a:rPr>
              <a:t>Мовознавці виділяють четвертий тип – </a:t>
            </a:r>
            <a:r>
              <a:rPr lang="uk-UA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фразеологічні вислови</a:t>
            </a:r>
            <a:r>
              <a:rPr lang="uk-UA" sz="1500" dirty="0">
                <a:solidFill>
                  <a:prstClr val="black"/>
                </a:solidFill>
              </a:rPr>
              <a:t>. Це прислів'я, приказки, крилаті вислови, афоризми. </a:t>
            </a:r>
          </a:p>
          <a:p>
            <a:pPr lvl="0"/>
            <a:r>
              <a:rPr lang="uk-UA" sz="1500" b="1" i="1" dirty="0">
                <a:solidFill>
                  <a:prstClr val="black"/>
                </a:solidFill>
              </a:rPr>
              <a:t>Наприклад: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/>
                </a:solidFill>
              </a:rPr>
              <a:t>Де охота там і робота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/>
                </a:solidFill>
              </a:rPr>
              <a:t>Яке коріння таке й насіння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500" dirty="0" err="1">
                <a:solidFill>
                  <a:prstClr val="black"/>
                </a:solidFill>
              </a:rPr>
              <a:t>Борітеся</a:t>
            </a:r>
            <a:r>
              <a:rPr lang="uk-UA" sz="1500" dirty="0">
                <a:solidFill>
                  <a:prstClr val="black"/>
                </a:solidFill>
              </a:rPr>
              <a:t> – поборете (Т. Шевченко)</a:t>
            </a:r>
            <a:endParaRPr lang="uk-UA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648072"/>
          </a:xfrm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tx1"/>
                </a:solidFill>
              </a:rPr>
              <a:t>Фразеологічні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зрощення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3645024"/>
            <a:ext cx="3816424" cy="194421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Наприклад</a:t>
            </a:r>
            <a:r>
              <a:rPr lang="uk-UA" sz="15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бити байдики (нічого не робити)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замилювати очі (обманювати когось)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точити зуби (зробити неприємність)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як рак свисне (невідомо коли)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7066" y="1844824"/>
            <a:ext cx="72728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неподільні</a:t>
            </a:r>
            <a:r>
              <a:rPr lang="ru-RU" dirty="0"/>
              <a:t> </a:t>
            </a:r>
            <a:r>
              <a:rPr lang="ru-RU" dirty="0" err="1"/>
              <a:t>фразеологічні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як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неподільне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і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лексичних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8279" y="4166252"/>
            <a:ext cx="4089848" cy="1333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5641" y="4179869"/>
            <a:ext cx="4130255" cy="13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648072"/>
          </a:xfrm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tx1"/>
                </a:solidFill>
              </a:rPr>
              <a:t>Фразеологічні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єдності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3110285"/>
            <a:ext cx="3346704" cy="1974899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uk-UA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Наприклад</a:t>
            </a:r>
            <a:r>
              <a:rPr lang="uk-UA" sz="15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тримати язик за зубами (мовчати)</a:t>
            </a:r>
            <a:endParaRPr lang="uk-UA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повісити голову (журитися)</a:t>
            </a:r>
            <a:endParaRPr lang="uk-UA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слізьми обливатися (гірко плакати)</a:t>
            </a:r>
            <a:endParaRPr lang="uk-UA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84784"/>
            <a:ext cx="73448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Це стійкі сполучення, зміст яких певною мірою вмотивований значенням слів, а яскрава образність зумовлена переосмисленням значення їхніх компонентів.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76788"/>
            <a:ext cx="4077072" cy="1532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" y="5363071"/>
            <a:ext cx="4077071" cy="1532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389711"/>
            <a:ext cx="4077073" cy="15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5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576064"/>
          </a:xfrm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tx1"/>
                </a:solidFill>
              </a:rPr>
              <a:t>Фразеологічні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сполучення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46648" y="3429000"/>
            <a:ext cx="4176464" cy="122413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45720" lv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1500" b="1" i="1" dirty="0" smtClean="0">
                <a:solidFill>
                  <a:prstClr val="black"/>
                </a:solidFill>
              </a:rPr>
              <a:t>Наприклад</a:t>
            </a:r>
            <a:r>
              <a:rPr lang="uk-UA" sz="1500" b="1" i="1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/>
                </a:solidFill>
              </a:rPr>
              <a:t>шкірити зуби (сміятися)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prstClr val="black"/>
                </a:solidFill>
              </a:rPr>
              <a:t>розпустити язика (говорити багато зайвого)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prstClr val="black"/>
                </a:solidFill>
              </a:rPr>
              <a:t>складати </a:t>
            </a:r>
            <a:r>
              <a:rPr lang="uk-UA" sz="1500" dirty="0">
                <a:solidFill>
                  <a:prstClr val="black"/>
                </a:solidFill>
              </a:rPr>
              <a:t>руки (нічого не робити)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8436" y="1916832"/>
            <a:ext cx="7992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вислови</a:t>
            </a:r>
            <a:r>
              <a:rPr lang="ru-RU" dirty="0"/>
              <a:t>, </a:t>
            </a:r>
            <a:r>
              <a:rPr lang="ru-RU" dirty="0" err="1"/>
              <a:t>цільне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вмотивоване</a:t>
            </a:r>
            <a:r>
              <a:rPr lang="ru-RU" dirty="0"/>
              <a:t> прямим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16221"/>
            <a:ext cx="3062789" cy="1972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" y="4816221"/>
            <a:ext cx="3035812" cy="19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9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1" y="211485"/>
            <a:ext cx="8568952" cy="62838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96" y="4725144"/>
            <a:ext cx="3384376" cy="1944216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Виконати завдання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1319</Words>
  <Application>Microsoft Office PowerPoint</Application>
  <PresentationFormat>Экран (4:3)</PresentationFormat>
  <Paragraphs>218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Основні групи фразеологізмів</vt:lpstr>
      <vt:lpstr>Презентация PowerPoint</vt:lpstr>
      <vt:lpstr>Джерела фразеології</vt:lpstr>
      <vt:lpstr>Три групи фразеологізмів</vt:lpstr>
      <vt:lpstr>Фразеологічні зрощення </vt:lpstr>
      <vt:lpstr>Фразеологічні єдності</vt:lpstr>
      <vt:lpstr>Фразеологічні сполучення </vt:lpstr>
      <vt:lpstr>Виконати завдання</vt:lpstr>
      <vt:lpstr>Передати одним словом значення поданих фразеологізмів </vt:lpstr>
      <vt:lpstr>Додати замість крапок фразеологізми</vt:lpstr>
      <vt:lpstr>Дібрати до фразеологізмів антоніми</vt:lpstr>
      <vt:lpstr>Замінити подані вирази фразеологічними зворотами</vt:lpstr>
      <vt:lpstr>Тести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групи фразеологізмів</dc:title>
  <dc:creator>1</dc:creator>
  <cp:lastModifiedBy>1</cp:lastModifiedBy>
  <cp:revision>49</cp:revision>
  <dcterms:created xsi:type="dcterms:W3CDTF">2014-11-09T08:48:23Z</dcterms:created>
  <dcterms:modified xsi:type="dcterms:W3CDTF">2014-11-16T14:52:33Z</dcterms:modified>
</cp:coreProperties>
</file>